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1"/>
  </p:notesMasterIdLst>
  <p:sldIdLst>
    <p:sldId id="278" r:id="rId5"/>
    <p:sldId id="274" r:id="rId6"/>
    <p:sldId id="275" r:id="rId7"/>
    <p:sldId id="261" r:id="rId8"/>
    <p:sldId id="276" r:id="rId9"/>
    <p:sldId id="277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61A"/>
    <a:srgbClr val="9700B0"/>
    <a:srgbClr val="A8D3DD"/>
    <a:srgbClr val="00212E"/>
    <a:srgbClr val="EAB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02E018-1913-49DC-A523-A667A9BBE58E}" v="1" dt="2022-06-02T08:37:06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4160" autoAdjust="0"/>
  </p:normalViewPr>
  <p:slideViewPr>
    <p:cSldViewPr snapToGrid="0">
      <p:cViewPr varScale="1">
        <p:scale>
          <a:sx n="107" d="100"/>
          <a:sy n="107" d="100"/>
        </p:scale>
        <p:origin x="59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li Niemitalo" userId="f1550368-2cb7-4435-980b-cbad6190c5d7" providerId="ADAL" clId="{BA02E018-1913-49DC-A523-A667A9BBE58E}"/>
    <pc:docChg chg="undo redo custSel addSld modSld sldOrd">
      <pc:chgData name="Olli Niemitalo" userId="f1550368-2cb7-4435-980b-cbad6190c5d7" providerId="ADAL" clId="{BA02E018-1913-49DC-A523-A667A9BBE58E}" dt="2022-06-02T08:37:25.787" v="327" actId="1076"/>
      <pc:docMkLst>
        <pc:docMk/>
      </pc:docMkLst>
      <pc:sldChg chg="addSp delSp modSp mod">
        <pc:chgData name="Olli Niemitalo" userId="f1550368-2cb7-4435-980b-cbad6190c5d7" providerId="ADAL" clId="{BA02E018-1913-49DC-A523-A667A9BBE58E}" dt="2022-06-02T08:36:59.613" v="276" actId="1036"/>
        <pc:sldMkLst>
          <pc:docMk/>
          <pc:sldMk cId="2075470122" sldId="274"/>
        </pc:sldMkLst>
        <pc:spChg chg="mod">
          <ac:chgData name="Olli Niemitalo" userId="f1550368-2cb7-4435-980b-cbad6190c5d7" providerId="ADAL" clId="{BA02E018-1913-49DC-A523-A667A9BBE58E}" dt="2022-06-02T08:36:59.613" v="276" actId="1036"/>
          <ac:spMkLst>
            <pc:docMk/>
            <pc:sldMk cId="2075470122" sldId="274"/>
            <ac:spMk id="11" creationId="{417EE5F8-4959-4EF2-80E8-66D86E3746BC}"/>
          </ac:spMkLst>
        </pc:spChg>
        <pc:spChg chg="mod">
          <ac:chgData name="Olli Niemitalo" userId="f1550368-2cb7-4435-980b-cbad6190c5d7" providerId="ADAL" clId="{BA02E018-1913-49DC-A523-A667A9BBE58E}" dt="2022-06-02T08:36:59.613" v="276" actId="1036"/>
          <ac:spMkLst>
            <pc:docMk/>
            <pc:sldMk cId="2075470122" sldId="274"/>
            <ac:spMk id="17" creationId="{16A3D146-1940-4F8E-B50D-B7CC36883F70}"/>
          </ac:spMkLst>
        </pc:spChg>
        <pc:picChg chg="add del mod">
          <ac:chgData name="Olli Niemitalo" userId="f1550368-2cb7-4435-980b-cbad6190c5d7" providerId="ADAL" clId="{BA02E018-1913-49DC-A523-A667A9BBE58E}" dt="2022-06-02T08:36:57.605" v="273" actId="22"/>
          <ac:picMkLst>
            <pc:docMk/>
            <pc:sldMk cId="2075470122" sldId="274"/>
            <ac:picMk id="3" creationId="{6905DFE2-274A-487B-847C-CE7B74C7B019}"/>
          </ac:picMkLst>
        </pc:picChg>
      </pc:sldChg>
      <pc:sldChg chg="modSp mod">
        <pc:chgData name="Olli Niemitalo" userId="f1550368-2cb7-4435-980b-cbad6190c5d7" providerId="ADAL" clId="{BA02E018-1913-49DC-A523-A667A9BBE58E}" dt="2022-06-02T07:10:36.609" v="156" actId="14100"/>
        <pc:sldMkLst>
          <pc:docMk/>
          <pc:sldMk cId="1340908301" sldId="275"/>
        </pc:sldMkLst>
        <pc:spChg chg="mod">
          <ac:chgData name="Olli Niemitalo" userId="f1550368-2cb7-4435-980b-cbad6190c5d7" providerId="ADAL" clId="{BA02E018-1913-49DC-A523-A667A9BBE58E}" dt="2022-06-02T07:10:36.609" v="156" actId="14100"/>
          <ac:spMkLst>
            <pc:docMk/>
            <pc:sldMk cId="1340908301" sldId="275"/>
            <ac:spMk id="38" creationId="{5B8F410A-F90E-4795-9CAA-BD89D1C669D5}"/>
          </ac:spMkLst>
        </pc:spChg>
        <pc:picChg chg="mod">
          <ac:chgData name="Olli Niemitalo" userId="f1550368-2cb7-4435-980b-cbad6190c5d7" providerId="ADAL" clId="{BA02E018-1913-49DC-A523-A667A9BBE58E}" dt="2022-06-02T06:59:25.173" v="32" actId="108"/>
          <ac:picMkLst>
            <pc:docMk/>
            <pc:sldMk cId="1340908301" sldId="275"/>
            <ac:picMk id="97" creationId="{B11BA718-A7DC-4865-88D5-E11E62AE4EA0}"/>
          </ac:picMkLst>
        </pc:picChg>
        <pc:picChg chg="mod">
          <ac:chgData name="Olli Niemitalo" userId="f1550368-2cb7-4435-980b-cbad6190c5d7" providerId="ADAL" clId="{BA02E018-1913-49DC-A523-A667A9BBE58E}" dt="2022-06-02T06:59:25.173" v="32" actId="108"/>
          <ac:picMkLst>
            <pc:docMk/>
            <pc:sldMk cId="1340908301" sldId="275"/>
            <ac:picMk id="98" creationId="{554B15BB-6685-4B6A-8D06-8B7F838BC26D}"/>
          </ac:picMkLst>
        </pc:picChg>
        <pc:picChg chg="mod">
          <ac:chgData name="Olli Niemitalo" userId="f1550368-2cb7-4435-980b-cbad6190c5d7" providerId="ADAL" clId="{BA02E018-1913-49DC-A523-A667A9BBE58E}" dt="2022-06-02T06:59:25.173" v="32" actId="108"/>
          <ac:picMkLst>
            <pc:docMk/>
            <pc:sldMk cId="1340908301" sldId="275"/>
            <ac:picMk id="99" creationId="{C4D09816-EE6C-477B-8F8F-1ED94BBA5902}"/>
          </ac:picMkLst>
        </pc:picChg>
      </pc:sldChg>
      <pc:sldChg chg="modSp mod">
        <pc:chgData name="Olli Niemitalo" userId="f1550368-2cb7-4435-980b-cbad6190c5d7" providerId="ADAL" clId="{BA02E018-1913-49DC-A523-A667A9BBE58E}" dt="2022-06-02T07:09:43.423" v="135" actId="20577"/>
        <pc:sldMkLst>
          <pc:docMk/>
          <pc:sldMk cId="4019189391" sldId="276"/>
        </pc:sldMkLst>
        <pc:spChg chg="mod">
          <ac:chgData name="Olli Niemitalo" userId="f1550368-2cb7-4435-980b-cbad6190c5d7" providerId="ADAL" clId="{BA02E018-1913-49DC-A523-A667A9BBE58E}" dt="2022-06-02T07:09:43.423" v="135" actId="20577"/>
          <ac:spMkLst>
            <pc:docMk/>
            <pc:sldMk cId="4019189391" sldId="276"/>
            <ac:spMk id="18" creationId="{84C39530-B535-4BF7-AC71-E0C4CDA4536E}"/>
          </ac:spMkLst>
        </pc:spChg>
      </pc:sldChg>
      <pc:sldChg chg="addSp delSp modSp mod">
        <pc:chgData name="Olli Niemitalo" userId="f1550368-2cb7-4435-980b-cbad6190c5d7" providerId="ADAL" clId="{BA02E018-1913-49DC-A523-A667A9BBE58E}" dt="2022-06-02T07:08:39.385" v="73" actId="14100"/>
        <pc:sldMkLst>
          <pc:docMk/>
          <pc:sldMk cId="1388970044" sldId="277"/>
        </pc:sldMkLst>
        <pc:picChg chg="del">
          <ac:chgData name="Olli Niemitalo" userId="f1550368-2cb7-4435-980b-cbad6190c5d7" providerId="ADAL" clId="{BA02E018-1913-49DC-A523-A667A9BBE58E}" dt="2022-06-02T07:04:21.025" v="33" actId="478"/>
          <ac:picMkLst>
            <pc:docMk/>
            <pc:sldMk cId="1388970044" sldId="277"/>
            <ac:picMk id="9" creationId="{C0010E37-2FE0-4C26-BF9A-F6BDBFEA3FB0}"/>
          </ac:picMkLst>
        </pc:picChg>
        <pc:picChg chg="add mod">
          <ac:chgData name="Olli Niemitalo" userId="f1550368-2cb7-4435-980b-cbad6190c5d7" providerId="ADAL" clId="{BA02E018-1913-49DC-A523-A667A9BBE58E}" dt="2022-06-02T07:04:43.093" v="70" actId="1035"/>
          <ac:picMkLst>
            <pc:docMk/>
            <pc:sldMk cId="1388970044" sldId="277"/>
            <ac:picMk id="11" creationId="{13256299-98E7-4519-BEDF-A0FA2904317E}"/>
          </ac:picMkLst>
        </pc:picChg>
        <pc:picChg chg="add mod">
          <ac:chgData name="Olli Niemitalo" userId="f1550368-2cb7-4435-980b-cbad6190c5d7" providerId="ADAL" clId="{BA02E018-1913-49DC-A523-A667A9BBE58E}" dt="2022-06-02T07:08:39.385" v="73" actId="14100"/>
          <ac:picMkLst>
            <pc:docMk/>
            <pc:sldMk cId="1388970044" sldId="277"/>
            <ac:picMk id="14" creationId="{BD4B286E-D98A-4F88-937D-2DEA00640ADA}"/>
          </ac:picMkLst>
        </pc:picChg>
      </pc:sldChg>
      <pc:sldChg chg="addSp delSp modSp add mod ord">
        <pc:chgData name="Olli Niemitalo" userId="f1550368-2cb7-4435-980b-cbad6190c5d7" providerId="ADAL" clId="{BA02E018-1913-49DC-A523-A667A9BBE58E}" dt="2022-06-02T08:37:25.787" v="327" actId="1076"/>
        <pc:sldMkLst>
          <pc:docMk/>
          <pc:sldMk cId="3698103847" sldId="278"/>
        </pc:sldMkLst>
        <pc:spChg chg="del">
          <ac:chgData name="Olli Niemitalo" userId="f1550368-2cb7-4435-980b-cbad6190c5d7" providerId="ADAL" clId="{BA02E018-1913-49DC-A523-A667A9BBE58E}" dt="2022-06-02T08:37:05.772" v="278" actId="478"/>
          <ac:spMkLst>
            <pc:docMk/>
            <pc:sldMk cId="3698103847" sldId="278"/>
            <ac:spMk id="11" creationId="{417EE5F8-4959-4EF2-80E8-66D86E3746BC}"/>
          </ac:spMkLst>
        </pc:spChg>
        <pc:spChg chg="mod">
          <ac:chgData name="Olli Niemitalo" userId="f1550368-2cb7-4435-980b-cbad6190c5d7" providerId="ADAL" clId="{BA02E018-1913-49DC-A523-A667A9BBE58E}" dt="2022-06-02T08:37:15.551" v="324" actId="20577"/>
          <ac:spMkLst>
            <pc:docMk/>
            <pc:sldMk cId="3698103847" sldId="278"/>
            <ac:spMk id="17" creationId="{16A3D146-1940-4F8E-B50D-B7CC36883F70}"/>
          </ac:spMkLst>
        </pc:spChg>
        <pc:picChg chg="add mod">
          <ac:chgData name="Olli Niemitalo" userId="f1550368-2cb7-4435-980b-cbad6190c5d7" providerId="ADAL" clId="{BA02E018-1913-49DC-A523-A667A9BBE58E}" dt="2022-06-02T08:37:25.787" v="327" actId="1076"/>
          <ac:picMkLst>
            <pc:docMk/>
            <pc:sldMk cId="3698103847" sldId="278"/>
            <ac:picMk id="4" creationId="{EB319783-8C4F-4902-ABC4-EC90F83CEB2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A86F-413A-4419-BF60-7D38EF9BBC27}" type="datetimeFigureOut">
              <a:rPr lang="fi-FI" smtClean="0"/>
              <a:t>2.6.2022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E57FD-BB08-469E-B88C-269A61FA0D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16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E57FD-BB08-469E-B88C-269A61FA0DC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688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E57FD-BB08-469E-B88C-269A61FA0DC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108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84935" y="1747124"/>
            <a:ext cx="4886738" cy="2387600"/>
          </a:xfrm>
        </p:spPr>
        <p:txBody>
          <a:bodyPr anchor="b"/>
          <a:lstStyle>
            <a:lvl1pPr algn="l">
              <a:defRPr sz="6000" b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84935" y="4226799"/>
            <a:ext cx="488673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12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75" y="626487"/>
            <a:ext cx="2474835" cy="7164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886392-8660-4EAF-A6DA-F6F879DE47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20843"/>
            <a:ext cx="5775325" cy="623889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554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418915"/>
            <a:ext cx="10260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1879415"/>
            <a:ext cx="10260000" cy="37191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25D17C-C229-4A55-A554-5605827E0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75" y="5701236"/>
            <a:ext cx="2474835" cy="7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5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418915"/>
            <a:ext cx="2381715" cy="60345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358283" y="418915"/>
            <a:ext cx="7214217" cy="60345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5B46F9-27CF-4F52-9DDB-E8225469A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389736" y="1200256"/>
            <a:ext cx="2474835" cy="7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3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53582" y="739758"/>
            <a:ext cx="10260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53582" y="2200258"/>
            <a:ext cx="10260000" cy="3366041"/>
          </a:xfrm>
        </p:spPr>
        <p:txBody>
          <a:bodyPr/>
          <a:lstStyle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592793-A5C2-4C4D-B80F-715FD96E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75" y="5701236"/>
            <a:ext cx="2474835" cy="7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1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MK 1 Otsikko ja sisältö oikeall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5287" y="686339"/>
            <a:ext cx="535125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3"/>
          </p:nvPr>
        </p:nvSpPr>
        <p:spPr>
          <a:xfrm>
            <a:off x="6305287" y="2188735"/>
            <a:ext cx="5351254" cy="3386442"/>
          </a:xfrm>
        </p:spPr>
        <p:txBody>
          <a:bodyPr/>
          <a:lstStyle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35F366-CB27-4601-87F8-E0FA3542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0842" y="328863"/>
            <a:ext cx="5775158" cy="62163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5BE07E-82B6-4135-A469-8ADDF3817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6323" y="5701236"/>
            <a:ext cx="2474835" cy="7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MK 2 Otsikko ja sisältö vasemmalla kuva oik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3198" y="667567"/>
            <a:ext cx="512410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3"/>
          </p:nvPr>
        </p:nvSpPr>
        <p:spPr>
          <a:xfrm>
            <a:off x="583198" y="2169963"/>
            <a:ext cx="5124107" cy="3369703"/>
          </a:xfrm>
        </p:spPr>
        <p:txBody>
          <a:bodyPr/>
          <a:lstStyle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2107D0-8658-4288-A7E7-FF16D78264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28863"/>
            <a:ext cx="5767388" cy="62245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0EE9FE-FF31-46EB-A6BE-862DCF525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75" y="5701236"/>
            <a:ext cx="2474835" cy="7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7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6000" y="1246874"/>
            <a:ext cx="102600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6000" y="4126599"/>
            <a:ext cx="10260000" cy="14219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536E8E-5DBC-4652-BE4E-FBE568443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75" y="5701236"/>
            <a:ext cx="2474835" cy="7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8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6000" y="426936"/>
            <a:ext cx="10260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66000" y="1887436"/>
            <a:ext cx="5040000" cy="3687741"/>
          </a:xfrm>
        </p:spPr>
        <p:txBody>
          <a:bodyPr/>
          <a:lstStyle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86000" y="1887436"/>
            <a:ext cx="5040000" cy="3687741"/>
          </a:xfrm>
        </p:spPr>
        <p:txBody>
          <a:bodyPr/>
          <a:lstStyle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4A3DC0-C772-4597-BE99-3E6657380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75" y="5701236"/>
            <a:ext cx="2474835" cy="7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0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6000" y="434957"/>
            <a:ext cx="10260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6001" y="1828799"/>
            <a:ext cx="5040000" cy="746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66000" y="2574907"/>
            <a:ext cx="5040000" cy="3018025"/>
          </a:xfrm>
        </p:spPr>
        <p:txBody>
          <a:bodyPr/>
          <a:lstStyle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85999" y="1828799"/>
            <a:ext cx="5040001" cy="746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86000" y="2574907"/>
            <a:ext cx="5040000" cy="3018025"/>
          </a:xfrm>
        </p:spPr>
        <p:txBody>
          <a:bodyPr/>
          <a:lstStyle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E4836E-74FD-492A-B2E6-7DB4CAEE3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75" y="5701236"/>
            <a:ext cx="2474835" cy="7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4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6000" y="523189"/>
            <a:ext cx="10260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C9CE37-CE24-45A4-8B9C-BDB3C6619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75" y="5701236"/>
            <a:ext cx="2474835" cy="7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1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3033DA-3D64-48B2-8BC1-6CC977F17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75" y="5701236"/>
            <a:ext cx="2474835" cy="7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3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260000" cy="3719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DAD551-1850-4C11-8D4B-BD0A22337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0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5" r:id="rId10"/>
    <p:sldLayoutId id="214748367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212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rgbClr val="9700B0"/>
        </a:buClr>
        <a:buFont typeface="Arial" panose="020B0604020202020204" pitchFamily="34" charset="0"/>
        <a:buChar char="•"/>
        <a:defRPr sz="2800" kern="1200">
          <a:solidFill>
            <a:srgbClr val="00212E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rgbClr val="9700B0"/>
        </a:buClr>
        <a:buFont typeface="Arial" panose="020B0604020202020204" pitchFamily="34" charset="0"/>
        <a:buChar char="•"/>
        <a:defRPr sz="2400" kern="1200">
          <a:solidFill>
            <a:srgbClr val="00212E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rgbClr val="9700B0"/>
        </a:buClr>
        <a:buFont typeface="Arial" panose="020B0604020202020204" pitchFamily="34" charset="0"/>
        <a:buChar char="•"/>
        <a:defRPr sz="2000" kern="1200">
          <a:solidFill>
            <a:srgbClr val="00212E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rgbClr val="9700B0"/>
        </a:buClr>
        <a:buFont typeface="Arial" panose="020B0604020202020204" pitchFamily="34" charset="0"/>
        <a:buChar char="•"/>
        <a:defRPr sz="1800" kern="1200">
          <a:solidFill>
            <a:srgbClr val="00212E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rgbClr val="9700B0"/>
        </a:buClr>
        <a:buFont typeface="Arial" panose="020B0604020202020204" pitchFamily="34" charset="0"/>
        <a:buChar char="•"/>
        <a:defRPr sz="1800" kern="1200">
          <a:solidFill>
            <a:srgbClr val="00212E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ääotsikko">
            <a:extLst>
              <a:ext uri="{FF2B5EF4-FFF2-40B4-BE49-F238E27FC236}">
                <a16:creationId xmlns:a16="http://schemas.microsoft.com/office/drawing/2014/main" id="{16A3D146-1940-4F8E-B50D-B7CC36883F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69" y="446775"/>
            <a:ext cx="11008727" cy="715160"/>
          </a:xfrm>
        </p:spPr>
        <p:txBody>
          <a:bodyPr>
            <a:normAutofit/>
          </a:bodyPr>
          <a:lstStyle/>
          <a:p>
            <a:pPr algn="ctr"/>
            <a:r>
              <a:rPr lang="fi-FI"/>
              <a:t>Work package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19783-8C4F-4902-ABC4-EC90F83CE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76" y="2119154"/>
            <a:ext cx="11490512" cy="261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0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ääotsikko">
            <a:extLst>
              <a:ext uri="{FF2B5EF4-FFF2-40B4-BE49-F238E27FC236}">
                <a16:creationId xmlns:a16="http://schemas.microsoft.com/office/drawing/2014/main" id="{16A3D146-1940-4F8E-B50D-B7CC36883F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69" y="446775"/>
            <a:ext cx="11008727" cy="715160"/>
          </a:xfrm>
        </p:spPr>
        <p:txBody>
          <a:bodyPr>
            <a:normAutofit/>
          </a:bodyPr>
          <a:lstStyle/>
          <a:p>
            <a:pPr algn="ctr"/>
            <a:r>
              <a:rPr lang="fi-FI"/>
              <a:t>New tasks for HAMK?</a:t>
            </a:r>
          </a:p>
        </p:txBody>
      </p:sp>
      <p:sp>
        <p:nvSpPr>
          <p:cNvPr id="11" name="Tekstipalsta">
            <a:extLst>
              <a:ext uri="{FF2B5EF4-FFF2-40B4-BE49-F238E27FC236}">
                <a16:creationId xmlns:a16="http://schemas.microsoft.com/office/drawing/2014/main" id="{417EE5F8-4959-4EF2-80E8-66D86E3746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577971" y="1260738"/>
            <a:ext cx="10513426" cy="4088929"/>
          </a:xfrm>
          <a:prstGeom prst="rect">
            <a:avLst/>
          </a:prstGeom>
        </p:spPr>
        <p:txBody>
          <a:bodyPr numCol="1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>
                <a:latin typeface="+mn-lt"/>
              </a:rPr>
              <a:t>Currently HAMK does mainly data/visualization and FO maintenance.</a:t>
            </a:r>
          </a:p>
          <a:p>
            <a:r>
              <a:rPr lang="fi-FI">
                <a:latin typeface="+mn-lt"/>
              </a:rPr>
              <a:t>HAMK could get more involved in the scientific work.</a:t>
            </a:r>
          </a:p>
          <a:p>
            <a:pPr lvl="1"/>
            <a:r>
              <a:rPr lang="fi-FI">
                <a:latin typeface="+mn-lt"/>
              </a:rPr>
              <a:t>Match HAMK capability to do research.</a:t>
            </a:r>
          </a:p>
          <a:p>
            <a:pPr lvl="1"/>
            <a:r>
              <a:rPr lang="fi-FI">
                <a:latin typeface="+mn-lt"/>
              </a:rPr>
              <a:t>Would help HAMK undestand related project goals and help guide work towards those.</a:t>
            </a:r>
          </a:p>
        </p:txBody>
      </p:sp>
    </p:spTree>
    <p:extLst>
      <p:ext uri="{BB962C8B-B14F-4D97-AF65-F5344CB8AC3E}">
        <p14:creationId xmlns:p14="http://schemas.microsoft.com/office/powerpoint/2010/main" val="207547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823E5AB6-088B-4B2C-9876-80BCE76575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1" t="22481" b="4923"/>
          <a:stretch/>
        </p:blipFill>
        <p:spPr>
          <a:xfrm rot="16200000">
            <a:off x="6159726" y="1911139"/>
            <a:ext cx="2317703" cy="233261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02E6ABA-D626-46E4-9F6D-C7A8967B78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166"/>
          <a:stretch/>
        </p:blipFill>
        <p:spPr>
          <a:xfrm rot="16200000">
            <a:off x="3248881" y="1911359"/>
            <a:ext cx="2332618" cy="235042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C0B6F69-656C-4E95-9A71-4EB7BBAF32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336"/>
          <a:stretch/>
        </p:blipFill>
        <p:spPr>
          <a:xfrm>
            <a:off x="327241" y="1909592"/>
            <a:ext cx="2795293" cy="281662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E492810-E73C-4124-8167-0CF48FEC83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166"/>
          <a:stretch/>
        </p:blipFill>
        <p:spPr>
          <a:xfrm>
            <a:off x="3403047" y="2061994"/>
            <a:ext cx="2332618" cy="23504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C3BDEA0-0CE6-4589-BDC0-A3E6CA98FD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166"/>
          <a:stretch/>
        </p:blipFill>
        <p:spPr>
          <a:xfrm rot="16200000">
            <a:off x="3553681" y="2216159"/>
            <a:ext cx="2332618" cy="23504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65371F9-2727-464A-AF0F-D2CFDC57B0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166"/>
          <a:stretch/>
        </p:blipFill>
        <p:spPr>
          <a:xfrm>
            <a:off x="3707847" y="2366794"/>
            <a:ext cx="2332618" cy="23504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CE4C0FE-8628-4B4E-BFC1-622510F5D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1" t="22481" b="4923"/>
          <a:stretch/>
        </p:blipFill>
        <p:spPr>
          <a:xfrm rot="5400000">
            <a:off x="6312125" y="2063540"/>
            <a:ext cx="2317707" cy="23326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E7384D0-38E2-4168-B39C-B6DA03155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1" t="22481" b="4923"/>
          <a:stretch/>
        </p:blipFill>
        <p:spPr>
          <a:xfrm rot="10800000">
            <a:off x="6466073" y="2214391"/>
            <a:ext cx="2317705" cy="23326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B127611-FBAE-4F8F-86E9-885C77DEC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1" t="22481" b="4923"/>
          <a:stretch/>
        </p:blipFill>
        <p:spPr>
          <a:xfrm>
            <a:off x="6618473" y="2366792"/>
            <a:ext cx="2317705" cy="23326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1" name="Content Placeholder 11">
            <a:extLst>
              <a:ext uri="{FF2B5EF4-FFF2-40B4-BE49-F238E27FC236}">
                <a16:creationId xmlns:a16="http://schemas.microsoft.com/office/drawing/2014/main" id="{EC602950-C3FA-46E0-A3CE-8428CDAF1903}"/>
              </a:ext>
            </a:extLst>
          </p:cNvPr>
          <p:cNvSpPr txBox="1">
            <a:spLocks/>
          </p:cNvSpPr>
          <p:nvPr/>
        </p:nvSpPr>
        <p:spPr>
          <a:xfrm>
            <a:off x="251216" y="2074461"/>
            <a:ext cx="2957493" cy="63647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24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20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18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16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16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i-FI" sz="4800" b="1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2" name="Content Placeholder 11">
            <a:extLst>
              <a:ext uri="{FF2B5EF4-FFF2-40B4-BE49-F238E27FC236}">
                <a16:creationId xmlns:a16="http://schemas.microsoft.com/office/drawing/2014/main" id="{4756FF65-C982-46D3-B3E7-34ED7CD0D473}"/>
              </a:ext>
            </a:extLst>
          </p:cNvPr>
          <p:cNvSpPr txBox="1">
            <a:spLocks/>
          </p:cNvSpPr>
          <p:nvPr/>
        </p:nvSpPr>
        <p:spPr>
          <a:xfrm>
            <a:off x="327239" y="1909667"/>
            <a:ext cx="2228851" cy="83127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24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20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18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16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16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>
                <a:ln w="9525">
                  <a:noFill/>
                </a:ln>
                <a:solidFill>
                  <a:schemeClr val="bg1"/>
                </a:solidFill>
                <a:effectLst>
                  <a:outerShdw blurRad="127000" dir="5400000" algn="ctr" rotWithShape="0">
                    <a:schemeClr val="tx1"/>
                  </a:outerShdw>
                </a:effectLst>
              </a:rPr>
              <a:t>Satellite image</a:t>
            </a:r>
          </a:p>
        </p:txBody>
      </p:sp>
      <p:sp>
        <p:nvSpPr>
          <p:cNvPr id="73" name="Content Placeholder 11">
            <a:extLst>
              <a:ext uri="{FF2B5EF4-FFF2-40B4-BE49-F238E27FC236}">
                <a16:creationId xmlns:a16="http://schemas.microsoft.com/office/drawing/2014/main" id="{DBBB1846-1072-4194-8A74-837798FBD263}"/>
              </a:ext>
            </a:extLst>
          </p:cNvPr>
          <p:cNvSpPr txBox="1">
            <a:spLocks/>
          </p:cNvSpPr>
          <p:nvPr/>
        </p:nvSpPr>
        <p:spPr>
          <a:xfrm>
            <a:off x="3723015" y="2364634"/>
            <a:ext cx="2327434" cy="83127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24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20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18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16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16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>
                <a:ln w="9525">
                  <a:noFill/>
                </a:ln>
                <a:solidFill>
                  <a:schemeClr val="bg1"/>
                </a:solidFill>
                <a:effectLst>
                  <a:outerShdw blurRad="127000" dir="5400000" algn="ctr" rotWithShape="0">
                    <a:schemeClr val="tx1"/>
                  </a:outerShdw>
                </a:effectLst>
              </a:rPr>
              <a:t>(Generated) aerial images</a:t>
            </a:r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3AFA3A30-C2EC-46DD-B5AD-23EAE085934A}"/>
              </a:ext>
            </a:extLst>
          </p:cNvPr>
          <p:cNvSpPr txBox="1">
            <a:spLocks/>
          </p:cNvSpPr>
          <p:nvPr/>
        </p:nvSpPr>
        <p:spPr>
          <a:xfrm>
            <a:off x="340818" y="4290558"/>
            <a:ext cx="2781716" cy="418034"/>
          </a:xfrm>
          <a:prstGeom prst="rect">
            <a:avLst/>
          </a:prstGeom>
          <a:solidFill>
            <a:srgbClr val="00212E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24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20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18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16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16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>
                <a:ln w="9525">
                  <a:noFill/>
                </a:ln>
                <a:solidFill>
                  <a:schemeClr val="bg1"/>
                </a:solidFill>
              </a:rPr>
              <a:t>Image: ESA</a:t>
            </a:r>
          </a:p>
        </p:txBody>
      </p:sp>
      <p:sp>
        <p:nvSpPr>
          <p:cNvPr id="28" name="Content Placeholder 11">
            <a:extLst>
              <a:ext uri="{FF2B5EF4-FFF2-40B4-BE49-F238E27FC236}">
                <a16:creationId xmlns:a16="http://schemas.microsoft.com/office/drawing/2014/main" id="{E2902B1A-3DA2-41A9-B4FE-A10368987DAC}"/>
              </a:ext>
            </a:extLst>
          </p:cNvPr>
          <p:cNvSpPr txBox="1">
            <a:spLocks/>
          </p:cNvSpPr>
          <p:nvPr/>
        </p:nvSpPr>
        <p:spPr>
          <a:xfrm>
            <a:off x="6621381" y="2405931"/>
            <a:ext cx="2303555" cy="83127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24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20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18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16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16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>
                <a:ln w="9525">
                  <a:noFill/>
                </a:ln>
                <a:solidFill>
                  <a:schemeClr val="bg1"/>
                </a:solidFill>
                <a:effectLst>
                  <a:outerShdw blurRad="127000" dir="5400000" algn="ctr" rotWithShape="0">
                    <a:schemeClr val="tx1"/>
                  </a:outerShdw>
                </a:effectLst>
              </a:rPr>
              <a:t>(Generated) close-up images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BE573A75-3D94-4034-B266-9FB14DC1534D}"/>
              </a:ext>
            </a:extLst>
          </p:cNvPr>
          <p:cNvSpPr/>
          <p:nvPr/>
        </p:nvSpPr>
        <p:spPr>
          <a:xfrm>
            <a:off x="5980377" y="2325303"/>
            <a:ext cx="451294" cy="831273"/>
          </a:xfrm>
          <a:prstGeom prst="rightArrow">
            <a:avLst>
              <a:gd name="adj1" fmla="val 56168"/>
              <a:gd name="adj2" fmla="val 56974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8F410A-F90E-4795-9CAA-BD89D1C669D5}"/>
              </a:ext>
            </a:extLst>
          </p:cNvPr>
          <p:cNvSpPr txBox="1"/>
          <p:nvPr/>
        </p:nvSpPr>
        <p:spPr>
          <a:xfrm>
            <a:off x="3429729" y="5026662"/>
            <a:ext cx="41931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/>
              <a:t>Extensions: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Time series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Other inputs (weather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Other outputs (plant species etc.)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BFF6D8-03D0-4BDE-8DC8-2CF49FE348E1}"/>
              </a:ext>
            </a:extLst>
          </p:cNvPr>
          <p:cNvSpPr txBox="1"/>
          <p:nvPr/>
        </p:nvSpPr>
        <p:spPr>
          <a:xfrm>
            <a:off x="10279010" y="4845077"/>
            <a:ext cx="1192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/>
              <a:t>Direct calculation</a:t>
            </a:r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49235005-5A6B-4DE4-84B2-53CE84A421D4}"/>
              </a:ext>
            </a:extLst>
          </p:cNvPr>
          <p:cNvSpPr/>
          <p:nvPr/>
        </p:nvSpPr>
        <p:spPr>
          <a:xfrm>
            <a:off x="3013705" y="2325302"/>
            <a:ext cx="451294" cy="831273"/>
          </a:xfrm>
          <a:prstGeom prst="rightArrow">
            <a:avLst>
              <a:gd name="adj1" fmla="val 56168"/>
              <a:gd name="adj2" fmla="val 56974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395EF1D1-58A3-495A-8868-2BB7D861E41D}"/>
              </a:ext>
            </a:extLst>
          </p:cNvPr>
          <p:cNvSpPr/>
          <p:nvPr/>
        </p:nvSpPr>
        <p:spPr>
          <a:xfrm>
            <a:off x="3022618" y="3169615"/>
            <a:ext cx="3353589" cy="831273"/>
          </a:xfrm>
          <a:prstGeom prst="rightArrow">
            <a:avLst>
              <a:gd name="adj1" fmla="val 56168"/>
              <a:gd name="adj2" fmla="val 52862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5EFD9A3-B31B-494E-9710-7E63CA049C75}"/>
              </a:ext>
            </a:extLst>
          </p:cNvPr>
          <p:cNvSpPr txBox="1"/>
          <p:nvPr/>
        </p:nvSpPr>
        <p:spPr>
          <a:xfrm>
            <a:off x="3122534" y="3388945"/>
            <a:ext cx="3079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/>
              <a:t>Super-resolution generator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79D66D2-D2F3-4CA7-A36B-46C939CA8C31}"/>
              </a:ext>
            </a:extLst>
          </p:cNvPr>
          <p:cNvSpPr txBox="1"/>
          <p:nvPr/>
        </p:nvSpPr>
        <p:spPr>
          <a:xfrm>
            <a:off x="7622850" y="5623860"/>
            <a:ext cx="32388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/>
              <a:t>Vegetation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/>
              <a:t>LAI</a:t>
            </a:r>
          </a:p>
        </p:txBody>
      </p: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F701BA89-BCDB-4B64-9B8B-A144023A5AB8}"/>
              </a:ext>
            </a:extLst>
          </p:cNvPr>
          <p:cNvSpPr/>
          <p:nvPr/>
        </p:nvSpPr>
        <p:spPr>
          <a:xfrm rot="5400000">
            <a:off x="9408090" y="4760807"/>
            <a:ext cx="923331" cy="831273"/>
          </a:xfrm>
          <a:prstGeom prst="rightArrow">
            <a:avLst>
              <a:gd name="adj1" fmla="val 56168"/>
              <a:gd name="adj2" fmla="val 364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007E1425-5A40-40FB-B89A-01463E893CAC}"/>
              </a:ext>
            </a:extLst>
          </p:cNvPr>
          <p:cNvSpPr/>
          <p:nvPr/>
        </p:nvSpPr>
        <p:spPr>
          <a:xfrm rot="5400000">
            <a:off x="7689526" y="4736433"/>
            <a:ext cx="923331" cy="831273"/>
          </a:xfrm>
          <a:prstGeom prst="rightArrow">
            <a:avLst>
              <a:gd name="adj1" fmla="val 56168"/>
              <a:gd name="adj2" fmla="val 364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5415EE6-733D-4A3B-ABB4-C77F2542AB0F}"/>
              </a:ext>
            </a:extLst>
          </p:cNvPr>
          <p:cNvSpPr txBox="1"/>
          <p:nvPr/>
        </p:nvSpPr>
        <p:spPr>
          <a:xfrm>
            <a:off x="6546574" y="4845077"/>
            <a:ext cx="1192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/>
              <a:t>Calibrated</a:t>
            </a:r>
          </a:p>
          <a:p>
            <a:pPr algn="r"/>
            <a:r>
              <a:rPr lang="fi-FI"/>
              <a:t>models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AEAEA076-0882-4B7D-9781-E69396C9D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055927" y="1915559"/>
            <a:ext cx="2323674" cy="234201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B11BA718-A7DC-4865-88D5-E11E62AE4E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208327" y="2067959"/>
            <a:ext cx="2323674" cy="2342019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54B15BB-6685-4B6A-8D06-8B7F838BC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360727" y="2220359"/>
            <a:ext cx="2323674" cy="234201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C4D09816-EE6C-477B-8F8F-1ED94BBA5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3127" y="2372759"/>
            <a:ext cx="2323674" cy="2342019"/>
          </a:xfrm>
          <a:prstGeom prst="rect">
            <a:avLst/>
          </a:prstGeom>
        </p:spPr>
      </p:pic>
      <p:sp>
        <p:nvSpPr>
          <p:cNvPr id="84" name="Arrow: Right 83">
            <a:extLst>
              <a:ext uri="{FF2B5EF4-FFF2-40B4-BE49-F238E27FC236}">
                <a16:creationId xmlns:a16="http://schemas.microsoft.com/office/drawing/2014/main" id="{78C9426D-698E-46C5-819F-361F515F7409}"/>
              </a:ext>
            </a:extLst>
          </p:cNvPr>
          <p:cNvSpPr/>
          <p:nvPr/>
        </p:nvSpPr>
        <p:spPr>
          <a:xfrm>
            <a:off x="8873644" y="3031443"/>
            <a:ext cx="451294" cy="831273"/>
          </a:xfrm>
          <a:prstGeom prst="rightArrow">
            <a:avLst>
              <a:gd name="adj1" fmla="val 56168"/>
              <a:gd name="adj2" fmla="val 5697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D066B260-72C5-4F3F-8BF6-7AF906591843}"/>
              </a:ext>
            </a:extLst>
          </p:cNvPr>
          <p:cNvSpPr/>
          <p:nvPr/>
        </p:nvSpPr>
        <p:spPr>
          <a:xfrm>
            <a:off x="5948130" y="3879239"/>
            <a:ext cx="3353589" cy="831273"/>
          </a:xfrm>
          <a:prstGeom prst="rightArrow">
            <a:avLst>
              <a:gd name="adj1" fmla="val 56168"/>
              <a:gd name="adj2" fmla="val 52862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DB27786-FB69-466C-8839-7BDD1C808703}"/>
              </a:ext>
            </a:extLst>
          </p:cNvPr>
          <p:cNvSpPr txBox="1"/>
          <p:nvPr/>
        </p:nvSpPr>
        <p:spPr>
          <a:xfrm>
            <a:off x="6507810" y="4097876"/>
            <a:ext cx="2317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/>
              <a:t>3-d model generator</a:t>
            </a:r>
          </a:p>
        </p:txBody>
      </p:sp>
      <p:sp>
        <p:nvSpPr>
          <p:cNvPr id="49" name="Content Placeholder 11">
            <a:extLst>
              <a:ext uri="{FF2B5EF4-FFF2-40B4-BE49-F238E27FC236}">
                <a16:creationId xmlns:a16="http://schemas.microsoft.com/office/drawing/2014/main" id="{1443F33A-6393-4C77-896F-B5793F89EA21}"/>
              </a:ext>
            </a:extLst>
          </p:cNvPr>
          <p:cNvSpPr txBox="1">
            <a:spLocks/>
          </p:cNvSpPr>
          <p:nvPr/>
        </p:nvSpPr>
        <p:spPr>
          <a:xfrm>
            <a:off x="9200461" y="2445563"/>
            <a:ext cx="2303555" cy="83127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24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20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18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16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16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>
                <a:ln w="9525">
                  <a:noFill/>
                </a:ln>
                <a:solidFill>
                  <a:schemeClr val="bg1"/>
                </a:solidFill>
                <a:effectLst>
                  <a:outerShdw blurRad="127000" dir="5400000" algn="ctr" rotWithShape="0">
                    <a:schemeClr val="tx1"/>
                  </a:outerShdw>
                </a:effectLst>
              </a:rPr>
              <a:t>Generated 3-d models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909008C-AF56-4026-8C9B-D145821242D5}"/>
              </a:ext>
            </a:extLst>
          </p:cNvPr>
          <p:cNvSpPr txBox="1"/>
          <p:nvPr/>
        </p:nvSpPr>
        <p:spPr>
          <a:xfrm>
            <a:off x="6025744" y="2556608"/>
            <a:ext cx="317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/>
              <a:t>*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EE7544F-39AE-438E-BB84-0572BAF080FD}"/>
              </a:ext>
            </a:extLst>
          </p:cNvPr>
          <p:cNvSpPr txBox="1"/>
          <p:nvPr/>
        </p:nvSpPr>
        <p:spPr>
          <a:xfrm>
            <a:off x="573390" y="5012004"/>
            <a:ext cx="3079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/>
              <a:t>*Preliminary work done</a:t>
            </a:r>
          </a:p>
        </p:txBody>
      </p:sp>
      <p:sp>
        <p:nvSpPr>
          <p:cNvPr id="39" name="Pääotsikko">
            <a:extLst>
              <a:ext uri="{FF2B5EF4-FFF2-40B4-BE49-F238E27FC236}">
                <a16:creationId xmlns:a16="http://schemas.microsoft.com/office/drawing/2014/main" id="{F7E8DF0C-8233-4590-9921-45BA7B9493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575069" y="335681"/>
            <a:ext cx="11008727" cy="9970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0021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/>
              <a:t>Task proposal 1: Conditional generative machine learning models for remote sensing data synthesis and analysis</a:t>
            </a:r>
          </a:p>
        </p:txBody>
      </p:sp>
      <p:sp>
        <p:nvSpPr>
          <p:cNvPr id="41" name="Content Placeholder 11">
            <a:extLst>
              <a:ext uri="{FF2B5EF4-FFF2-40B4-BE49-F238E27FC236}">
                <a16:creationId xmlns:a16="http://schemas.microsoft.com/office/drawing/2014/main" id="{48FE0247-B972-482D-8145-7DD3CDF0BE39}"/>
              </a:ext>
            </a:extLst>
          </p:cNvPr>
          <p:cNvSpPr txBox="1">
            <a:spLocks/>
          </p:cNvSpPr>
          <p:nvPr/>
        </p:nvSpPr>
        <p:spPr>
          <a:xfrm>
            <a:off x="9502592" y="4310009"/>
            <a:ext cx="2301558" cy="418034"/>
          </a:xfrm>
          <a:prstGeom prst="rect">
            <a:avLst/>
          </a:prstGeom>
          <a:solidFill>
            <a:srgbClr val="00212E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24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20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18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16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None/>
              <a:defRPr sz="16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>
                <a:ln w="9525">
                  <a:noFill/>
                </a:ln>
                <a:solidFill>
                  <a:schemeClr val="bg1"/>
                </a:solidFill>
              </a:rPr>
              <a:t>(Illustration)</a:t>
            </a:r>
          </a:p>
        </p:txBody>
      </p:sp>
    </p:spTree>
    <p:extLst>
      <p:ext uri="{BB962C8B-B14F-4D97-AF65-F5344CB8AC3E}">
        <p14:creationId xmlns:p14="http://schemas.microsoft.com/office/powerpoint/2010/main" val="134090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äotsikko">
            <a:extLst>
              <a:ext uri="{FF2B5EF4-FFF2-40B4-BE49-F238E27FC236}">
                <a16:creationId xmlns:a16="http://schemas.microsoft.com/office/drawing/2014/main" id="{5287090E-D516-4F60-9FE3-AD725D6D9B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69" y="1394607"/>
            <a:ext cx="11160422" cy="460862"/>
          </a:xfrm>
        </p:spPr>
        <p:txBody>
          <a:bodyPr anchor="t">
            <a:normAutofit/>
          </a:bodyPr>
          <a:lstStyle/>
          <a:p>
            <a:r>
              <a:rPr lang="fi-FI" sz="2400"/>
              <a:t>Preliminary results using a convolutional neural </a:t>
            </a:r>
            <a:r>
              <a:rPr lang="fi-FI" sz="2400" b="1"/>
              <a:t>generative adversarial network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9AA75B3-E5E7-46D7-A75B-C67FC4945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8" y="1827451"/>
            <a:ext cx="35052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F2CB7C4-8FBC-4B0B-AE94-9B431F7D4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032" y="1855469"/>
            <a:ext cx="35052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ubtitle 7">
            <a:extLst>
              <a:ext uri="{FF2B5EF4-FFF2-40B4-BE49-F238E27FC236}">
                <a16:creationId xmlns:a16="http://schemas.microsoft.com/office/drawing/2014/main" id="{B69BF75D-6BB9-4742-81B1-3E908222B3A8}"/>
              </a:ext>
            </a:extLst>
          </p:cNvPr>
          <p:cNvSpPr txBox="1">
            <a:spLocks/>
          </p:cNvSpPr>
          <p:nvPr/>
        </p:nvSpPr>
        <p:spPr>
          <a:xfrm>
            <a:off x="1313985" y="5188013"/>
            <a:ext cx="1947065" cy="6902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2000"/>
              <a:t>Real data</a:t>
            </a:r>
          </a:p>
        </p:txBody>
      </p:sp>
      <p:sp>
        <p:nvSpPr>
          <p:cNvPr id="21" name="Subtitle 7">
            <a:extLst>
              <a:ext uri="{FF2B5EF4-FFF2-40B4-BE49-F238E27FC236}">
                <a16:creationId xmlns:a16="http://schemas.microsoft.com/office/drawing/2014/main" id="{E7033A31-8409-45A2-A546-E2B06459EFFB}"/>
              </a:ext>
            </a:extLst>
          </p:cNvPr>
          <p:cNvSpPr txBox="1">
            <a:spLocks/>
          </p:cNvSpPr>
          <p:nvPr/>
        </p:nvSpPr>
        <p:spPr>
          <a:xfrm>
            <a:off x="3650552" y="5244049"/>
            <a:ext cx="4749963" cy="6342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2000"/>
              <a:t>Low-resolution copy</a:t>
            </a:r>
            <a:br>
              <a:rPr lang="fi-FI" sz="2000"/>
            </a:br>
            <a:r>
              <a:rPr lang="fi-FI" sz="2000"/>
              <a:t>(Illustration)</a:t>
            </a:r>
          </a:p>
        </p:txBody>
      </p:sp>
      <p:sp>
        <p:nvSpPr>
          <p:cNvPr id="24" name="Subtitle 7">
            <a:extLst>
              <a:ext uri="{FF2B5EF4-FFF2-40B4-BE49-F238E27FC236}">
                <a16:creationId xmlns:a16="http://schemas.microsoft.com/office/drawing/2014/main" id="{2EB3D8E4-AE25-49AB-B35F-0EC46F429F2A}"/>
              </a:ext>
            </a:extLst>
          </p:cNvPr>
          <p:cNvSpPr txBox="1">
            <a:spLocks/>
          </p:cNvSpPr>
          <p:nvPr/>
        </p:nvSpPr>
        <p:spPr>
          <a:xfrm>
            <a:off x="8777124" y="5260814"/>
            <a:ext cx="1947065" cy="6902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2000"/>
              <a:t>Fake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327776-04BA-436D-BA23-63B678EB9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076" y="1841409"/>
            <a:ext cx="3505588" cy="3438525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9FD20C05-ED2C-421C-BD44-5FBE606A3846}"/>
              </a:ext>
            </a:extLst>
          </p:cNvPr>
          <p:cNvSpPr/>
          <p:nvPr/>
        </p:nvSpPr>
        <p:spPr>
          <a:xfrm>
            <a:off x="6471334" y="2684779"/>
            <a:ext cx="1676795" cy="1590936"/>
          </a:xfrm>
          <a:prstGeom prst="rightArrow">
            <a:avLst>
              <a:gd name="adj1" fmla="val 56168"/>
              <a:gd name="adj2" fmla="val 52862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A71ECC-B70E-4A93-B068-2CD85FBFE052}"/>
              </a:ext>
            </a:extLst>
          </p:cNvPr>
          <p:cNvSpPr txBox="1"/>
          <p:nvPr/>
        </p:nvSpPr>
        <p:spPr>
          <a:xfrm>
            <a:off x="6468049" y="3018582"/>
            <a:ext cx="15396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/>
              <a:t>Super-resolution generator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136923A-93F8-4A99-A17A-5A38C63829B7}"/>
              </a:ext>
            </a:extLst>
          </p:cNvPr>
          <p:cNvSpPr/>
          <p:nvPr/>
        </p:nvSpPr>
        <p:spPr>
          <a:xfrm>
            <a:off x="2793076" y="2645250"/>
            <a:ext cx="1676795" cy="1590936"/>
          </a:xfrm>
          <a:prstGeom prst="rightArrow">
            <a:avLst>
              <a:gd name="adj1" fmla="val 56168"/>
              <a:gd name="adj2" fmla="val 5286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E0366F-B444-4D9A-B195-DBED5A60D596}"/>
              </a:ext>
            </a:extLst>
          </p:cNvPr>
          <p:cNvSpPr txBox="1"/>
          <p:nvPr/>
        </p:nvSpPr>
        <p:spPr>
          <a:xfrm>
            <a:off x="2789791" y="3107242"/>
            <a:ext cx="1539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/>
              <a:t>Resolution</a:t>
            </a:r>
          </a:p>
          <a:p>
            <a:pPr algn="ctr"/>
            <a:r>
              <a:rPr lang="fi-FI"/>
              <a:t>reduction</a:t>
            </a:r>
          </a:p>
        </p:txBody>
      </p:sp>
      <p:sp>
        <p:nvSpPr>
          <p:cNvPr id="23" name="Pääotsikko">
            <a:extLst>
              <a:ext uri="{FF2B5EF4-FFF2-40B4-BE49-F238E27FC236}">
                <a16:creationId xmlns:a16="http://schemas.microsoft.com/office/drawing/2014/main" id="{F6A7D6AA-5AED-4B18-8FE8-4AFA27718F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575069" y="335681"/>
            <a:ext cx="11008727" cy="9970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0021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/>
              <a:t>Task proposal 1: Conditional generative machine learning models for remote sensing data synthesis and analysis</a:t>
            </a:r>
          </a:p>
        </p:txBody>
      </p:sp>
    </p:spTree>
    <p:extLst>
      <p:ext uri="{BB962C8B-B14F-4D97-AF65-F5344CB8AC3E}">
        <p14:creationId xmlns:p14="http://schemas.microsoft.com/office/powerpoint/2010/main" val="275341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ipalsta">
            <a:extLst>
              <a:ext uri="{FF2B5EF4-FFF2-40B4-BE49-F238E27FC236}">
                <a16:creationId xmlns:a16="http://schemas.microsoft.com/office/drawing/2014/main" id="{84C39530-B535-4BF7-AC71-E0C4CDA453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577971" y="1801906"/>
            <a:ext cx="10513426" cy="3547761"/>
          </a:xfrm>
          <a:prstGeom prst="rect">
            <a:avLst/>
          </a:prstGeom>
        </p:spPr>
        <p:txBody>
          <a:bodyPr numCol="1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700B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212E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>
                <a:latin typeface="+mn-lt"/>
              </a:rPr>
              <a:t>HAMK has own fields but no data collection planned at the moment.</a:t>
            </a:r>
          </a:p>
          <a:p>
            <a:pPr marL="0" indent="0">
              <a:buNone/>
            </a:pPr>
            <a:r>
              <a:rPr lang="fi-FI">
                <a:latin typeface="+mn-lt"/>
              </a:rPr>
              <a:t>Input data needed:</a:t>
            </a:r>
          </a:p>
          <a:p>
            <a:r>
              <a:rPr lang="fi-FI">
                <a:latin typeface="+mn-lt"/>
              </a:rPr>
              <a:t>Drone imagery</a:t>
            </a:r>
          </a:p>
          <a:p>
            <a:pPr lvl="1"/>
            <a:r>
              <a:rPr lang="fi-FI">
                <a:latin typeface="+mn-lt"/>
              </a:rPr>
              <a:t>HAMK has done preliminary work to plan a preprocessing pipeline (Task proposal 2)</a:t>
            </a:r>
          </a:p>
          <a:p>
            <a:r>
              <a:rPr lang="fi-FI">
                <a:latin typeface="+mn-lt"/>
              </a:rPr>
              <a:t>Close-up imagery</a:t>
            </a:r>
          </a:p>
          <a:p>
            <a:r>
              <a:rPr lang="fi-FI">
                <a:latin typeface="+mn-lt"/>
              </a:rPr>
              <a:t>Direct measurements (LAI, what else?)</a:t>
            </a:r>
          </a:p>
        </p:txBody>
      </p:sp>
      <p:sp>
        <p:nvSpPr>
          <p:cNvPr id="19" name="Pääotsikko">
            <a:extLst>
              <a:ext uri="{FF2B5EF4-FFF2-40B4-BE49-F238E27FC236}">
                <a16:creationId xmlns:a16="http://schemas.microsoft.com/office/drawing/2014/main" id="{0668969D-1E51-448F-B002-10333452CA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575069" y="335681"/>
            <a:ext cx="11008727" cy="9970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0021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/>
              <a:t>Task proposal 1: Conditional generative machine learning models for remote sensing data synthesis and analysis</a:t>
            </a:r>
          </a:p>
        </p:txBody>
      </p:sp>
    </p:spTree>
    <p:extLst>
      <p:ext uri="{BB962C8B-B14F-4D97-AF65-F5344CB8AC3E}">
        <p14:creationId xmlns:p14="http://schemas.microsoft.com/office/powerpoint/2010/main" val="401918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ääotsikko">
            <a:extLst>
              <a:ext uri="{FF2B5EF4-FFF2-40B4-BE49-F238E27FC236}">
                <a16:creationId xmlns:a16="http://schemas.microsoft.com/office/drawing/2014/main" id="{94AD1D8C-B6D9-4A27-B0A8-265EA6955A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575069" y="335681"/>
            <a:ext cx="11008727" cy="9970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0021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/>
              <a:t>Task proposal 2: Drone data preprocessing pipeline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256299-98E7-4519-BEDF-A0FA29043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4" y="1126613"/>
            <a:ext cx="11525251" cy="5081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4B286E-D98A-4F88-937D-2DEA00640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650" y="5713098"/>
            <a:ext cx="2466975" cy="7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70044"/>
      </p:ext>
    </p:extLst>
  </p:cSld>
  <p:clrMapOvr>
    <a:masterClrMapping/>
  </p:clrMapOvr>
</p:sld>
</file>

<file path=ppt/theme/theme1.xml><?xml version="1.0" encoding="utf-8"?>
<a:theme xmlns:a="http://schemas.openxmlformats.org/drawingml/2006/main" name="HAMK_ppt_pohja_16-9">
  <a:themeElements>
    <a:clrScheme name="HAMK">
      <a:dk1>
        <a:sysClr val="windowText" lastClr="000000"/>
      </a:dk1>
      <a:lt1>
        <a:sysClr val="window" lastClr="FFFFFF"/>
      </a:lt1>
      <a:dk2>
        <a:srgbClr val="005E82"/>
      </a:dk2>
      <a:lt2>
        <a:srgbClr val="E7E6E6"/>
      </a:lt2>
      <a:accent1>
        <a:srgbClr val="16BECF"/>
      </a:accent1>
      <a:accent2>
        <a:srgbClr val="ABD1DD"/>
      </a:accent2>
      <a:accent3>
        <a:srgbClr val="D8E9EE"/>
      </a:accent3>
      <a:accent4>
        <a:srgbClr val="7BAFBC"/>
      </a:accent4>
      <a:accent5>
        <a:srgbClr val="16BECF"/>
      </a:accent5>
      <a:accent6>
        <a:srgbClr val="ABD1DD"/>
      </a:accent6>
      <a:hlink>
        <a:srgbClr val="9700B0"/>
      </a:hlink>
      <a:folHlink>
        <a:srgbClr val="7BAFB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MK Bio esityspohja.potx" id="{E26CF3C2-2C17-4B92-B33B-071178818192}" vid="{C697F95B-31F6-4BFC-87CD-083B7DC3E9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5152FECF0A9FD478C246E313434D1CC" ma:contentTypeVersion="2" ma:contentTypeDescription="Luo uusi asiakirja." ma:contentTypeScope="" ma:versionID="bda754aedc6c943acf514edd27637113">
  <xsd:schema xmlns:xsd="http://www.w3.org/2001/XMLSchema" xmlns:xs="http://www.w3.org/2001/XMLSchema" xmlns:p="http://schemas.microsoft.com/office/2006/metadata/properties" xmlns:ns2="ca2a681b-4bdd-4134-8b17-2f3548a9ae62" targetNamespace="http://schemas.microsoft.com/office/2006/metadata/properties" ma:root="true" ma:fieldsID="27b5b82cf08fe2e88ab3425fbd4ba7dd" ns2:_="">
    <xsd:import namespace="ca2a681b-4bdd-4134-8b17-2f3548a9ae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a681b-4bdd-4134-8b17-2f3548a9ae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783EB5-91CF-4DE7-9152-43AB43EF29DF}">
  <ds:schemaRefs>
    <ds:schemaRef ds:uri="304702af-df1a-4cc9-9c99-8a93ec1bcd1a"/>
    <ds:schemaRef ds:uri="1e6f54fb-608f-4e10-8442-18ca652ed4f0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8c06a4f4-4dd4-453e-8d91-141794537537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0CE9918-6A31-4166-BFED-7E5233F376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2C4250-4225-4BA9-BD4E-34CCB309F3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a681b-4bdd-4134-8b17-2f3548a9ae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HAMK+Smart+esityspohja</Template>
  <TotalTime>2511</TotalTime>
  <Words>231</Words>
  <Application>Microsoft Office PowerPoint</Application>
  <PresentationFormat>Widescreen</PresentationFormat>
  <Paragraphs>44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HAMK_ppt_pohja_16-9</vt:lpstr>
      <vt:lpstr>Work package 3</vt:lpstr>
      <vt:lpstr>New tasks for HAMK?</vt:lpstr>
      <vt:lpstr>PowerPoint Presentation</vt:lpstr>
      <vt:lpstr>Preliminary results using a convolutional neural generative adversarial network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HAMK esityspohja</dc:title>
  <dc:creator>Olli Niemitalo</dc:creator>
  <cp:lastModifiedBy>Olli Niemitalo</cp:lastModifiedBy>
  <cp:revision>4</cp:revision>
  <dcterms:created xsi:type="dcterms:W3CDTF">2022-05-17T05:30:30Z</dcterms:created>
  <dcterms:modified xsi:type="dcterms:W3CDTF">2022-06-02T08:37:29Z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0x010100E5152FECF0A9FD478C246E313434D1CC</vt:lpwstr>
  </property>
</Properties>
</file>